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1BA"/>
    <a:srgbClr val="DAFFF6"/>
    <a:srgbClr val="1532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31E0-89A8-F848-99BD-4F0BAC52272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EEB3-126D-3C4F-B84E-148BE980A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56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810" y="2130425"/>
            <a:ext cx="7691521" cy="1470025"/>
          </a:xfrm>
        </p:spPr>
        <p:txBody>
          <a:bodyPr/>
          <a:lstStyle>
            <a:lvl1pPr>
              <a:defRPr>
                <a:solidFill>
                  <a:srgbClr val="15323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165" y="3362632"/>
            <a:ext cx="4256312" cy="2276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532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20120902 little squa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8641"/>
            <a:ext cx="728710" cy="7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38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8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7959" y="813238"/>
            <a:ext cx="4055241" cy="93717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661772" y="5734151"/>
            <a:ext cx="425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C6BC84A-B0C2-BE4B-84D9-C0536B71BD95}" type="slidenum">
              <a:rPr lang="en-US" sz="1600" b="1" smtClean="0">
                <a:solidFill>
                  <a:srgbClr val="153238"/>
                </a:solidFill>
              </a:rPr>
              <a:pPr/>
              <a:t>‹#›</a:t>
            </a:fld>
            <a:endParaRPr lang="en-US" sz="1600" b="1" dirty="0">
              <a:solidFill>
                <a:srgbClr val="153238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50410"/>
            <a:ext cx="8229600" cy="4375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Headline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79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30215 PPP hea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849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5242" y="735724"/>
            <a:ext cx="3643586" cy="68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9" name="Picture 8" descr="log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21" y="6345243"/>
            <a:ext cx="8592207" cy="4169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AD29-258D-1E4D-A623-585EABBDE01C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A7479-0D02-234E-9303-FDF6A288FE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65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fade/>
      </p:transition>
    </mc:Choice>
    <mc:Fallback>
      <p:transition spd="slow" advClick="0" advTm="2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accent5">
              <a:lumMod val="50000"/>
            </a:schemeClr>
          </a:solidFill>
          <a:latin typeface="Candar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248" y="2614795"/>
            <a:ext cx="8149000" cy="81245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Integrated Coastal Zone Management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8649" y="3487564"/>
            <a:ext cx="7115524" cy="2276168"/>
          </a:xfrm>
        </p:spPr>
        <p:txBody>
          <a:bodyPr/>
          <a:lstStyle/>
          <a:p>
            <a:pPr algn="l"/>
            <a:r>
              <a:rPr lang="en-US" b="1" dirty="0" smtClean="0"/>
              <a:t>Unit 5: Problem tree analysis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0811858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Problem trees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0928" y="4166558"/>
            <a:ext cx="2859087" cy="39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DECLINING FISH ABUNDANCE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45569" y="2087592"/>
            <a:ext cx="3021013" cy="144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Declining catches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Greater fuel expense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Inability to feed families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Growing debts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Lack of alternative occupations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Inability to invest in fishing equipment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Possible loss of fishing grounds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Fishers’ perceptions of effects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of declining fish abundance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Fishers’ perceptions of causes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of declining fish abundance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Problem trees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150000" y="5097342"/>
            <a:ext cx="2281237" cy="10823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What do fishers see  as the main causes of declining fish abundance?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AU" sz="1400" dirty="0" smtClean="0">
                <a:latin typeface="Candara" pitchFamily="34" charset="0"/>
                <a:cs typeface="Arial" pitchFamily="34" charset="0"/>
              </a:rPr>
              <a:t>	- produce a list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0928" y="4166558"/>
            <a:ext cx="2859087" cy="39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DECLINING FISH ABUNDANCE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Problem trees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0928" y="4166558"/>
            <a:ext cx="2859087" cy="39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DECLINING FISH ABUNDANCE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45569" y="4382782"/>
            <a:ext cx="3014662" cy="1785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CAUSES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Too many fishermen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Outside fishermen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Destructive fishing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Possession of fishing technology (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eg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sonar)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UNDERLYING CAUSES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Local population growth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Migration to coastal areas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New overseas markets for fish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Fishers’ perceptions of causes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of declining fish abundance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Problem trees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0928" y="4166558"/>
            <a:ext cx="2859087" cy="39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DECLINING FISH ABUNDANCE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45569" y="2087592"/>
            <a:ext cx="3021013" cy="144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EFFECTS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Declining catches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Greater fuel expense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Inability to feed families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Growing debts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Lack of alternative occupations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Inability to invest in fishing equipment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Possible loss of fishing grounds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45569" y="4382782"/>
            <a:ext cx="3014662" cy="1785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CAUSES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Too many fishermen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Outside fishermen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Destructive fishing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Possession of fishing technology (</a:t>
            </a:r>
            <a:r>
              <a:rPr kumimoji="0" lang="en-A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eg</a:t>
            </a: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sonar)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UNDERLYING CAUSES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Local population growth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Migration to coastal areas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New overseas markets for fish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Fishers’ perceptions of cause and effect 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of declining fish abundance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517" y="813238"/>
            <a:ext cx="4417683" cy="937172"/>
          </a:xfrm>
        </p:spPr>
        <p:txBody>
          <a:bodyPr/>
          <a:lstStyle/>
          <a:p>
            <a:r>
              <a:rPr lang="en-US" dirty="0" smtClean="0"/>
              <a:t>Comparing problem trees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40" y="1750409"/>
            <a:ext cx="8737600" cy="229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Small group t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ask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you are an offshore oil and gas development company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your main problem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is ‘A lack of information regarding offshore oil and gas deposits’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AU" sz="1600" b="1" baseline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Construct a</a:t>
            </a: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problem tree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What</a:t>
            </a:r>
            <a:r>
              <a:rPr kumimoji="0" lang="en-AU" sz="16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are the causes of the problem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What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are the effects of the problem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2008" y="2769079"/>
            <a:ext cx="2380890" cy="358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46479" y="4624631"/>
            <a:ext cx="2376832" cy="4649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Lack of information regarding offshore oil and gas deposits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517" y="813238"/>
            <a:ext cx="4417683" cy="937172"/>
          </a:xfrm>
        </p:spPr>
        <p:txBody>
          <a:bodyPr/>
          <a:lstStyle/>
          <a:p>
            <a:r>
              <a:rPr lang="en-US" dirty="0" smtClean="0"/>
              <a:t>Comparing problem trees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40" y="1750409"/>
            <a:ext cx="8737600" cy="229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Small group t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ask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you are an offshore oil and gas development company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your main problem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is ‘A lack of information regarding offshore oil and gas deposits’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AU" sz="1600" b="1" baseline="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b="1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Construct a</a:t>
            </a: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problem tree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kumimoji="0" lang="en-A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What</a:t>
            </a:r>
            <a:r>
              <a:rPr kumimoji="0" lang="en-AU" sz="160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are the causes of the problem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What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are the effects of the problem</a:t>
            </a:r>
            <a:endParaRPr kumimoji="0" lang="en-A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2008" y="2769079"/>
            <a:ext cx="2380890" cy="358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46479" y="4624631"/>
            <a:ext cx="2376832" cy="4649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Lack of information regarding offshore oil and gas deposits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740" y="4198188"/>
            <a:ext cx="5602377" cy="229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The coastal manager has to try and combine all stakeholders’ perceived problems and their opinions on causes and effects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b="1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Integrated coastal zone management involves conflict resolution and trade-offs in decision making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1685" y="1794479"/>
            <a:ext cx="8229600" cy="3383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Unit content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Identifying and ranking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local coastal threats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Understanding different perceptions of threats</a:t>
            </a: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Problem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trees and their use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Comparing different stakeholders’ problem trees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Learning outcomes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Upon completion of this unit, students will be able to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Justify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and explain their perception of domestic coastal threats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Be aware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that different stakeholders perceive different threats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Understand how a problem</a:t>
            </a:r>
            <a:r>
              <a:rPr kumimoji="0" lang="en-A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tree is constructed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600" baseline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Use problem trees</a:t>
            </a: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 to compare stakeholder views</a:t>
            </a:r>
            <a:endParaRPr kumimoji="0" lang="en-A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175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Task: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 your view, what are the most important threats to the coastal zone in this country?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based on your own knowledge, experience or memory 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can be local, regional or national scale, but must be domestic coastal zone: not overseas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Local coastal threats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175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Task: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 your view, what are the most important threats to the coastal zone in this country?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based on your own knowledge, experience or memory 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can be local, regional or national scale, but must be domestic coastal zone: not overseas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Local coastal threats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740" y="3217653"/>
            <a:ext cx="8737600" cy="175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How do these perceived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threats vary within the group and what are the implications?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noProof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Individual perceptions reflect our own experience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Priority threats reflect our individual assumptions about the environment</a:t>
            </a:r>
          </a:p>
        </p:txBody>
      </p:sp>
    </p:spTree>
  </p:cSld>
  <p:clrMapOvr>
    <a:masterClrMapping/>
  </p:clrMapOvr>
  <p:transition spd="slow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175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Task: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 your view, what are the most important threats to the coastal zone in this country?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based on your own knowledge, experience or memory </a:t>
            </a:r>
          </a:p>
          <a:p>
            <a:pPr marL="914400" lvl="1" indent="-457200">
              <a:spcBef>
                <a:spcPct val="20000"/>
              </a:spcBef>
              <a:buFontTx/>
              <a:buChar char="-"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can be local, regional or national scale, but must be domestic coastal zone: not overseas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Perceptions of threats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740" y="3217653"/>
            <a:ext cx="8737600" cy="175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How do these perceived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threats vary within the group and what are the implications?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noProof="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Individual perceptions reflect our own experience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Priority threats reflect our individual assumptions about the environment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40" y="4334397"/>
            <a:ext cx="8737600" cy="1195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Can we try and imagine how others see the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coast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What would be the priority needs of a company wanting to establish an oil palm plantation?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What would they want from coastal managers? </a:t>
            </a:r>
          </a:p>
        </p:txBody>
      </p:sp>
    </p:spTree>
  </p:cSld>
  <p:clrMapOvr>
    <a:masterClrMapping/>
  </p:clrMapOvr>
  <p:transition spd="slow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23212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Small group work: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Group 1: tourism operator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Group 2: urban developer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Group 3: conservation NGO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What are the top three coastal problems of concern to each group?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600" dirty="0" smtClean="0">
              <a:solidFill>
                <a:schemeClr val="accent5">
                  <a:lumMod val="50000"/>
                </a:schemeClr>
              </a:solidFill>
              <a:latin typeface="Candara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Candara"/>
              </a:rPr>
              <a:t>What does this tell us about the perceptions, needs and priorities of different stakeholder groups?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Perceptions of threats</a:t>
            </a:r>
            <a:endParaRPr lang="en-US" dirty="0"/>
          </a:p>
        </p:txBody>
      </p:sp>
    </p:spTree>
  </p:cSld>
  <p:clrMapOvr>
    <a:masterClrMapping/>
  </p:clrMapOvr>
  <p:transition spd="slow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method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identify cause and effect in environmental problems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Problem trees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 method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to identify cause and effect in environmental problems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Problem trees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128903" y="3050363"/>
            <a:ext cx="2281238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The effects are the leaves and branches of the tree.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40016" y="4158766"/>
            <a:ext cx="2281237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The problem is the trunk of the tree.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51128" y="5383056"/>
            <a:ext cx="2281237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The causes of the problem are the roots of the tree.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740" y="1750410"/>
            <a:ext cx="8737600" cy="33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Fishers’ perceptions of effects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of declining fish abundance</a:t>
            </a:r>
            <a:endParaRPr kumimoji="0" lang="en-A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7959" y="813238"/>
            <a:ext cx="4055241" cy="937172"/>
          </a:xfrm>
        </p:spPr>
        <p:txBody>
          <a:bodyPr/>
          <a:lstStyle/>
          <a:p>
            <a:r>
              <a:rPr lang="en-US" dirty="0" smtClean="0"/>
              <a:t>Problem trees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45" y="2087592"/>
            <a:ext cx="2863970" cy="408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128400" y="3049200"/>
            <a:ext cx="2281237" cy="8669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What are the main effects of concern to local fishers?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AU" sz="1400" dirty="0" smtClean="0">
                <a:latin typeface="Candara" pitchFamily="34" charset="0"/>
                <a:cs typeface="Arial" pitchFamily="34" charset="0"/>
              </a:rPr>
              <a:t>	- produce a list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0928" y="4166558"/>
            <a:ext cx="2859087" cy="395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DECLINING FISH ABUNDANCE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</p:sld>
</file>

<file path=ppt/theme/theme1.xml><?xml version="1.0" encoding="utf-8"?>
<a:theme xmlns:a="http://schemas.openxmlformats.org/drawingml/2006/main" name="Presentatio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511</TotalTime>
  <Words>791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Presentation template</vt:lpstr>
      <vt:lpstr>Integrated Coastal Zone Management</vt:lpstr>
      <vt:lpstr>Introduction</vt:lpstr>
      <vt:lpstr>Local coastal threats</vt:lpstr>
      <vt:lpstr>Local coastal threats</vt:lpstr>
      <vt:lpstr>Perceptions of threats</vt:lpstr>
      <vt:lpstr>Perceptions of threats</vt:lpstr>
      <vt:lpstr>Problem trees</vt:lpstr>
      <vt:lpstr>Problem trees</vt:lpstr>
      <vt:lpstr>Problem trees</vt:lpstr>
      <vt:lpstr>Problem trees</vt:lpstr>
      <vt:lpstr>Problem trees</vt:lpstr>
      <vt:lpstr>Problem trees</vt:lpstr>
      <vt:lpstr>Problem trees</vt:lpstr>
      <vt:lpstr>Comparing problem trees</vt:lpstr>
      <vt:lpstr>Comparing problem trees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Coastal Zone Management</dc:title>
  <dc:creator>Windows User</dc:creator>
  <cp:lastModifiedBy>Windows User</cp:lastModifiedBy>
  <cp:revision>63</cp:revision>
  <dcterms:created xsi:type="dcterms:W3CDTF">2013-02-25T01:10:04Z</dcterms:created>
  <dcterms:modified xsi:type="dcterms:W3CDTF">2013-03-18T06:51:24Z</dcterms:modified>
</cp:coreProperties>
</file>